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9" r:id="rId6"/>
    <p:sldId id="264" r:id="rId7"/>
    <p:sldId id="257" r:id="rId8"/>
    <p:sldId id="261" r:id="rId9"/>
    <p:sldId id="258" r:id="rId10"/>
    <p:sldId id="265" r:id="rId11"/>
    <p:sldId id="262" r:id="rId12"/>
    <p:sldId id="263" r:id="rId13"/>
    <p:sldId id="260" r:id="rId14"/>
    <p:sldId id="267" r:id="rId15"/>
    <p:sldId id="270" r:id="rId16"/>
    <p:sldId id="268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7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CC"/>
    <a:srgbClr val="FFCCFF"/>
    <a:srgbClr val="CCECFF"/>
    <a:srgbClr val="FFFFCC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2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7B2385-C346-02FC-0F28-B889F40088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89F0B2D-BDFA-64EA-CCCB-C55A6A565E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FAC5153-0D33-00B8-FFFD-EEF5BC1B6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9A0EC-A8B7-4230-B66C-5029793FF29E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95ABDB-E79C-ECED-4B5C-910D93CCB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BE7E17-1FAE-7FF4-D8CF-B46CA18F5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4888A-9120-44C7-8362-6D8FB38324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201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8BE1A6-903B-7812-150B-2C585A9A2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A09D57F-E9F9-666E-D06B-663A62F33F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46F8E90-21A3-611A-68F3-53B94D672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9A0EC-A8B7-4230-B66C-5029793FF29E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BBA9D8-058F-8990-0654-B6A29CA6A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69891C-95CF-4FDE-C1EA-538632FFC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4888A-9120-44C7-8362-6D8FB38324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640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04FA6ED-E300-039F-BB50-AD85C0DE50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2777A77-A856-A656-CBEE-8F267E898C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80B337-EECF-1415-92FA-AD8B5745F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9A0EC-A8B7-4230-B66C-5029793FF29E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790819C-D142-C84F-E581-29D60E67F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C5AC7FD-3CB6-891A-9437-50228E28D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4888A-9120-44C7-8362-6D8FB38324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663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E5A1BF-2330-9D8D-262C-53C1F49AD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3842B0-6670-4081-B6C3-4D9DC4364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B4DD44D-EE41-147B-FB63-7612416C2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9A0EC-A8B7-4230-B66C-5029793FF29E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17C123-AFDB-3499-54CA-F8C6893E3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124915E-3898-181F-A438-5E50E40A8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4888A-9120-44C7-8362-6D8FB38324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148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D5971B-EDE7-3D93-3DA8-A6A09D05E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4090B1F-7E8F-7686-33A2-FD9BA1BD3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D3DE4BD-1AA8-1283-0E91-D61B7B29E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9A0EC-A8B7-4230-B66C-5029793FF29E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499B54-96C5-40F9-C473-3356AF5A4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8AC171-21D8-CAC0-6B9B-9AF2D441F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4888A-9120-44C7-8362-6D8FB38324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353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338727-1D11-4AC3-9231-A0CD686D7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C3ED03-0B8E-A0E2-13A8-46EF40D1D5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A090300-6725-7680-6611-0D3763A72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F90D373-E4A5-31D7-657D-38BB8A4C0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9A0EC-A8B7-4230-B66C-5029793FF29E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121EAB6-535F-5792-0C09-32E432C23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9B57B65-656C-9035-A766-07D638F7B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4888A-9120-44C7-8362-6D8FB38324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385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244DE5-7E58-ED7C-6DBE-5F24BDF87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D50FB5-4D1B-4656-788D-F2250968D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F62E797-5226-F30F-D17C-D778DD5DE9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4501E6D-1A38-4AEF-D336-467A8E20B2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8A4FD24-A747-3236-596C-CCB7766F5D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D429F2D-B398-F0A2-21C8-D08F51FD9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9A0EC-A8B7-4230-B66C-5029793FF29E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9E1A7B9-2FC4-4018-D668-3809276F3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BE3ACC5-7F31-17E0-55AC-6E9B29D91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4888A-9120-44C7-8362-6D8FB38324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3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C8452E-E332-76C8-9F3C-1129FFF6A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CC241DC-A849-EF82-7F29-4C65A2698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9A0EC-A8B7-4230-B66C-5029793FF29E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F53673C-8E49-B22F-F833-EB8B1CB83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403AD7F-04A1-5997-2289-C1910E6B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4888A-9120-44C7-8362-6D8FB38324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35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4FB576E-015F-B6BB-FB7E-722452D97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9A0EC-A8B7-4230-B66C-5029793FF29E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DAEE8AA-6011-F0CA-D965-CD961F819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F98D1C8-E28B-2289-E3BD-CFFEE1FD2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4888A-9120-44C7-8362-6D8FB38324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488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8CA017-EAE5-0D8B-7422-2DBD0A60E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54EDD4-B7EA-D7F0-602F-FB387C19C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A768018-1E3A-DC7D-4FD8-9E0C5EBB6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E765F91-5E25-5583-FA3F-16E72BECB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9A0EC-A8B7-4230-B66C-5029793FF29E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1C3FE5E-35A4-ABE2-CF20-969F92B1D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1D4D50D-308C-E6C6-0B29-11B0E443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4888A-9120-44C7-8362-6D8FB38324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11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4F5ED7-636D-21D8-1E1F-1548B7C61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BBC6D3C-CAA3-53D5-9442-8DB0EA7F38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94F2734-11BC-9868-F117-809D487E80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0D4C263-FF5C-060F-6811-3365B0224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9A0EC-A8B7-4230-B66C-5029793FF29E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44B6443-E399-15A8-93EE-A52E29179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CE2082D-B23D-606A-17B3-03D73ABBE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4888A-9120-44C7-8362-6D8FB38324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488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E314053-C720-A924-1056-E6E6E3AF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BCE4D06-AFAE-1344-01EB-2FFE85587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AE4CC8-546E-476A-3B27-CD5B5196FA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89A0EC-A8B7-4230-B66C-5029793FF29E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DA70E5-E086-A27C-5709-436E8D36B8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7982AF-84B4-A83E-DF1B-6A9E3586D5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84888A-9120-44C7-8362-6D8FB38324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991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1.jpeg"/><Relationship Id="rId18" Type="http://schemas.openxmlformats.org/officeDocument/2006/relationships/image" Target="../media/image2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12" Type="http://schemas.openxmlformats.org/officeDocument/2006/relationships/image" Target="../media/image20.jpeg"/><Relationship Id="rId17" Type="http://schemas.openxmlformats.org/officeDocument/2006/relationships/image" Target="../media/image25.jpeg"/><Relationship Id="rId2" Type="http://schemas.openxmlformats.org/officeDocument/2006/relationships/image" Target="../media/image10.jpeg"/><Relationship Id="rId16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5" Type="http://schemas.openxmlformats.org/officeDocument/2006/relationships/image" Target="../media/image23.jpeg"/><Relationship Id="rId10" Type="http://schemas.openxmlformats.org/officeDocument/2006/relationships/image" Target="../media/image18.jpeg"/><Relationship Id="rId19" Type="http://schemas.openxmlformats.org/officeDocument/2006/relationships/image" Target="../media/image27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Relationship Id="rId1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42B0F31-C091-7CDA-BA87-44391F573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914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F6CDF45-4EE9-CD6F-4515-73E4ED09A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528" y="411480"/>
            <a:ext cx="10600944" cy="3281363"/>
          </a:xfrm>
        </p:spPr>
        <p:txBody>
          <a:bodyPr>
            <a:normAutofit/>
          </a:bodyPr>
          <a:lstStyle/>
          <a:p>
            <a:r>
              <a:rPr lang="en-US" sz="6600" b="1" i="0" dirty="0">
                <a:effectLst/>
                <a:latin typeface="Roboto" panose="02000000000000000000" pitchFamily="2" charset="0"/>
              </a:rPr>
              <a:t>A Better Way To Picture Atoms</a:t>
            </a:r>
            <a:br>
              <a:rPr lang="en-US" sz="6600" b="1" i="0" dirty="0">
                <a:effectLst/>
                <a:latin typeface="Roboto" panose="02000000000000000000" pitchFamily="2" charset="0"/>
              </a:rPr>
            </a:br>
            <a:endParaRPr lang="en-US" sz="6600" dirty="0"/>
          </a:p>
        </p:txBody>
      </p:sp>
      <p:pic>
        <p:nvPicPr>
          <p:cNvPr id="1026" name="Picture 2" descr="Youtube - Free social media icons">
            <a:extLst>
              <a:ext uri="{FF2B5EF4-FFF2-40B4-BE49-F238E27FC236}">
                <a16:creationId xmlns:a16="http://schemas.microsoft.com/office/drawing/2014/main" id="{0FB84112-FC6A-A724-1F5F-9CAA2AD9A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095" y="5933836"/>
            <a:ext cx="582804" cy="58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7788F35-1255-4488-CDE3-D3FF357C1B83}"/>
              </a:ext>
            </a:extLst>
          </p:cNvPr>
          <p:cNvSpPr txBox="1"/>
          <p:nvPr/>
        </p:nvSpPr>
        <p:spPr>
          <a:xfrm>
            <a:off x="9736853" y="6397602"/>
            <a:ext cx="1943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@minutephysics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6D27D14-0985-89D1-214A-3E1BC922630B}"/>
              </a:ext>
            </a:extLst>
          </p:cNvPr>
          <p:cNvSpPr txBox="1"/>
          <p:nvPr/>
        </p:nvSpPr>
        <p:spPr>
          <a:xfrm>
            <a:off x="228600" y="5866625"/>
            <a:ext cx="2564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William Andrés Gomez</a:t>
            </a:r>
          </a:p>
          <a:p>
            <a:pPr algn="ctr"/>
            <a:r>
              <a:rPr lang="en-US" b="1" dirty="0"/>
              <a:t>PUJ</a:t>
            </a:r>
          </a:p>
        </p:txBody>
      </p:sp>
    </p:spTree>
    <p:extLst>
      <p:ext uri="{BB962C8B-B14F-4D97-AF65-F5344CB8AC3E}">
        <p14:creationId xmlns:p14="http://schemas.microsoft.com/office/powerpoint/2010/main" val="445834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A7D359-8C20-BFB5-6C75-ED280B782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DCB9C7-810F-4D34-E221-239E96C07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65" y="38940"/>
            <a:ext cx="10515600" cy="1325563"/>
          </a:xfrm>
        </p:spPr>
        <p:txBody>
          <a:bodyPr/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RESULTADOS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1F5D125-E213-6B61-6B4C-FD29B86D5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65" y="2999736"/>
            <a:ext cx="4315814" cy="227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6E99A51-2690-92A7-669A-37AA58B12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424" y="2834133"/>
            <a:ext cx="4016088" cy="260626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DF01658-73E4-2F73-99EA-7C12EB0FC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6457" y="2834133"/>
            <a:ext cx="2827265" cy="266723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F725CE8-F415-3238-0756-51D78796ED1A}"/>
              </a:ext>
            </a:extLst>
          </p:cNvPr>
          <p:cNvSpPr txBox="1"/>
          <p:nvPr/>
        </p:nvSpPr>
        <p:spPr>
          <a:xfrm>
            <a:off x="2019719" y="2421653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UMAP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6C27480-35B5-17AF-F960-092F0EE5BDA5}"/>
              </a:ext>
            </a:extLst>
          </p:cNvPr>
          <p:cNvSpPr txBox="1"/>
          <p:nvPr/>
        </p:nvSpPr>
        <p:spPr>
          <a:xfrm>
            <a:off x="10537551" y="2160546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AF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3FFA19E-585D-AAE1-C9E7-CD33746116BF}"/>
              </a:ext>
            </a:extLst>
          </p:cNvPr>
          <p:cNvSpPr txBox="1"/>
          <p:nvPr/>
        </p:nvSpPr>
        <p:spPr>
          <a:xfrm>
            <a:off x="5911780" y="2236987"/>
            <a:ext cx="628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PCA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BA379B8-AD2B-E416-E14B-68B49E9B0A6F}"/>
              </a:ext>
            </a:extLst>
          </p:cNvPr>
          <p:cNvSpPr txBox="1"/>
          <p:nvPr/>
        </p:nvSpPr>
        <p:spPr>
          <a:xfrm>
            <a:off x="260665" y="1708412"/>
            <a:ext cx="2828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EXPLORACION DE DATOS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F4717AE-6877-7D8F-64BE-763B2BC915B5}"/>
              </a:ext>
            </a:extLst>
          </p:cNvPr>
          <p:cNvCxnSpPr/>
          <p:nvPr/>
        </p:nvCxnSpPr>
        <p:spPr>
          <a:xfrm>
            <a:off x="599116" y="1220661"/>
            <a:ext cx="106253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9874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47E628-7139-01F8-7354-A5592F6A8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3D2C914B-2DBD-8CB1-EFA9-FCF57538DE01}"/>
              </a:ext>
            </a:extLst>
          </p:cNvPr>
          <p:cNvSpPr txBox="1"/>
          <p:nvPr/>
        </p:nvSpPr>
        <p:spPr>
          <a:xfrm>
            <a:off x="3356149" y="194821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?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51FAC64-844A-F1A8-AD7D-7E27A8B53C16}"/>
              </a:ext>
            </a:extLst>
          </p:cNvPr>
          <p:cNvSpPr txBox="1"/>
          <p:nvPr/>
        </p:nvSpPr>
        <p:spPr>
          <a:xfrm>
            <a:off x="8283190" y="1502386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GOOGLE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E75205E-0241-BD63-B243-C449AEA5883C}"/>
              </a:ext>
            </a:extLst>
          </p:cNvPr>
          <p:cNvSpPr txBox="1"/>
          <p:nvPr/>
        </p:nvSpPr>
        <p:spPr>
          <a:xfrm>
            <a:off x="67535" y="130821"/>
            <a:ext cx="2828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EXPLORACION DE DATOS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5DC181B-B193-A195-06A9-61E38C344895}"/>
              </a:ext>
            </a:extLst>
          </p:cNvPr>
          <p:cNvSpPr txBox="1"/>
          <p:nvPr/>
        </p:nvSpPr>
        <p:spPr>
          <a:xfrm>
            <a:off x="187871" y="906905"/>
            <a:ext cx="4479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¿QUÉ COMENTARIOS TIENEN EL STRING?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1468DB8-7ADB-DFCC-9B46-AE994222E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97" y="2813978"/>
            <a:ext cx="4326997" cy="247145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6DC7DD0-9845-F4DD-AF9E-9364D33AC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777" y="2132876"/>
            <a:ext cx="4399220" cy="259224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AE3BAC4F-659B-90E2-17CD-B396B541F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907" y="4468986"/>
            <a:ext cx="3151810" cy="220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44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6AA328-F43B-2918-3DDE-830632C52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8A91480E-1344-DD20-2257-DDB9733796F1}"/>
              </a:ext>
            </a:extLst>
          </p:cNvPr>
          <p:cNvSpPr txBox="1"/>
          <p:nvPr/>
        </p:nvSpPr>
        <p:spPr>
          <a:xfrm>
            <a:off x="67535" y="130821"/>
            <a:ext cx="2828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EXPLORACION DE DATOS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B00EDDE-1C2B-95B8-0B15-E1B9210970DE}"/>
              </a:ext>
            </a:extLst>
          </p:cNvPr>
          <p:cNvSpPr txBox="1"/>
          <p:nvPr/>
        </p:nvSpPr>
        <p:spPr>
          <a:xfrm>
            <a:off x="187871" y="906905"/>
            <a:ext cx="164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WORDCLOUD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7F87583-4EE5-0D79-C8E1-2953B851D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563" y="1425589"/>
            <a:ext cx="8583353" cy="463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773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121D27-943D-A5EF-2F61-D9744D53C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C3C4BE81-D432-3229-0730-EFD74047904C}"/>
              </a:ext>
            </a:extLst>
          </p:cNvPr>
          <p:cNvSpPr txBox="1"/>
          <p:nvPr/>
        </p:nvSpPr>
        <p:spPr>
          <a:xfrm>
            <a:off x="2586460" y="1422161"/>
            <a:ext cx="78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ATOM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1A25EFD-287D-1DA8-2894-9E8B9FD55F04}"/>
              </a:ext>
            </a:extLst>
          </p:cNvPr>
          <p:cNvSpPr txBox="1"/>
          <p:nvPr/>
        </p:nvSpPr>
        <p:spPr>
          <a:xfrm>
            <a:off x="8283190" y="1502386"/>
            <a:ext cx="132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ELECTRON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C312010-11E4-05FD-300D-8AC9B74EEBC8}"/>
              </a:ext>
            </a:extLst>
          </p:cNvPr>
          <p:cNvSpPr txBox="1"/>
          <p:nvPr/>
        </p:nvSpPr>
        <p:spPr>
          <a:xfrm>
            <a:off x="67535" y="130821"/>
            <a:ext cx="2828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EXPLORACION DE DATOS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B5159C4-F84B-CAC3-619D-F6AC05A5C98B}"/>
              </a:ext>
            </a:extLst>
          </p:cNvPr>
          <p:cNvSpPr txBox="1"/>
          <p:nvPr/>
        </p:nvSpPr>
        <p:spPr>
          <a:xfrm>
            <a:off x="187871" y="906905"/>
            <a:ext cx="4479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¿QUÉ COMENTARIOS TIENEN EL STRING?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6D3F706-85E5-24AC-CD12-540DB9FC5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1976893"/>
            <a:ext cx="5024627" cy="298492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8E03785-20BC-31E8-4FF4-F5FAAC0BD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907" y="4308056"/>
            <a:ext cx="2737233" cy="241912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B37639A-B1B9-9605-44EE-4837169E3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55" y="2014998"/>
            <a:ext cx="4744884" cy="305151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C2D8191-562F-5A70-8318-BCE19B9A01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4785" y="4500623"/>
            <a:ext cx="2737234" cy="222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74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05D838-6FBF-BDE7-83A5-FB77D251B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FB625F96-CD1B-C7DB-DADA-6656D4B9E159}"/>
              </a:ext>
            </a:extLst>
          </p:cNvPr>
          <p:cNvSpPr txBox="1"/>
          <p:nvPr/>
        </p:nvSpPr>
        <p:spPr>
          <a:xfrm>
            <a:off x="678367" y="4728454"/>
            <a:ext cx="3921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Courier New" panose="02070309020205020404" pitchFamily="49" charset="0"/>
              </a:rPr>
              <a:t>- Clusters </a:t>
            </a:r>
            <a:r>
              <a:rPr lang="en-US" b="0" i="0" dirty="0" err="1">
                <a:effectLst/>
                <a:latin typeface="Courier New" panose="02070309020205020404" pitchFamily="49" charset="0"/>
              </a:rPr>
              <a:t>detectados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: 10</a:t>
            </a:r>
          </a:p>
          <a:p>
            <a:r>
              <a:rPr lang="en-US" b="0" i="0" dirty="0">
                <a:effectLst/>
                <a:latin typeface="Courier New" panose="02070309020205020404" pitchFamily="49" charset="0"/>
              </a:rPr>
              <a:t>- Puntos </a:t>
            </a:r>
            <a:r>
              <a:rPr lang="en-US" b="0" i="0" dirty="0" err="1">
                <a:effectLst/>
                <a:latin typeface="Courier New" panose="02070309020205020404" pitchFamily="49" charset="0"/>
              </a:rPr>
              <a:t>marcados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 err="1">
                <a:effectLst/>
                <a:latin typeface="Courier New" panose="02070309020205020404" pitchFamily="49" charset="0"/>
              </a:rPr>
              <a:t>como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 err="1">
                <a:effectLst/>
                <a:latin typeface="Courier New" panose="02070309020205020404" pitchFamily="49" charset="0"/>
              </a:rPr>
              <a:t>ruido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: 1908</a:t>
            </a:r>
            <a:endParaRPr lang="en-US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6F823E4-5320-2C96-0899-5B619C6014C7}"/>
              </a:ext>
            </a:extLst>
          </p:cNvPr>
          <p:cNvSpPr txBox="1"/>
          <p:nvPr/>
        </p:nvSpPr>
        <p:spPr>
          <a:xfrm>
            <a:off x="492502" y="989201"/>
            <a:ext cx="126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HDBSCAN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8C9FF87-559E-6045-BCA4-8BADA62C70E6}"/>
              </a:ext>
            </a:extLst>
          </p:cNvPr>
          <p:cNvSpPr txBox="1"/>
          <p:nvPr/>
        </p:nvSpPr>
        <p:spPr>
          <a:xfrm>
            <a:off x="67535" y="130821"/>
            <a:ext cx="1551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CLUSTERING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2ACC7C6-EE2F-0721-89B1-CFD593E66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02" y="1358533"/>
            <a:ext cx="4106930" cy="276142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F491D77-92C3-4961-3EA8-0B0501D245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2083"/>
          <a:stretch/>
        </p:blipFill>
        <p:spPr>
          <a:xfrm>
            <a:off x="6024898" y="1601008"/>
            <a:ext cx="4000847" cy="2217612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2E42995-A166-9882-8B3B-77BDBC069091}"/>
              </a:ext>
            </a:extLst>
          </p:cNvPr>
          <p:cNvSpPr txBox="1"/>
          <p:nvPr/>
        </p:nvSpPr>
        <p:spPr>
          <a:xfrm>
            <a:off x="6920972" y="4728454"/>
            <a:ext cx="3921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Courier New" panose="02070309020205020404" pitchFamily="49" charset="0"/>
              </a:rPr>
              <a:t>- Clusters </a:t>
            </a:r>
            <a:r>
              <a:rPr lang="en-US" b="0" i="0" dirty="0" err="1">
                <a:effectLst/>
                <a:latin typeface="Courier New" panose="02070309020205020404" pitchFamily="49" charset="0"/>
              </a:rPr>
              <a:t>detectados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: 16</a:t>
            </a:r>
          </a:p>
          <a:p>
            <a:r>
              <a:rPr lang="en-US" b="0" i="0" dirty="0">
                <a:effectLst/>
                <a:latin typeface="Courier New" panose="02070309020205020404" pitchFamily="49" charset="0"/>
              </a:rPr>
              <a:t>- Puntos </a:t>
            </a:r>
            <a:r>
              <a:rPr lang="en-US" b="0" i="0" dirty="0" err="1">
                <a:effectLst/>
                <a:latin typeface="Courier New" panose="02070309020205020404" pitchFamily="49" charset="0"/>
              </a:rPr>
              <a:t>marcados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 err="1">
                <a:effectLst/>
                <a:latin typeface="Courier New" panose="02070309020205020404" pitchFamily="49" charset="0"/>
              </a:rPr>
              <a:t>como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 err="1">
                <a:effectLst/>
                <a:latin typeface="Courier New" panose="02070309020205020404" pitchFamily="49" charset="0"/>
              </a:rPr>
              <a:t>ruido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: 2168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78581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568885-EAB1-F2D9-8865-3E0504697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4A81A6B4-5C11-AAAA-48E8-D4746C44EBA5}"/>
              </a:ext>
            </a:extLst>
          </p:cNvPr>
          <p:cNvSpPr txBox="1"/>
          <p:nvPr/>
        </p:nvSpPr>
        <p:spPr>
          <a:xfrm>
            <a:off x="492502" y="989201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KMEANS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A8928AB-A2C9-DBEE-5723-E147855E6335}"/>
              </a:ext>
            </a:extLst>
          </p:cNvPr>
          <p:cNvSpPr txBox="1"/>
          <p:nvPr/>
        </p:nvSpPr>
        <p:spPr>
          <a:xfrm>
            <a:off x="67535" y="130821"/>
            <a:ext cx="1551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CLUSTERING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47B5B95-3AF4-DFE7-A5BA-9E8272F83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0778"/>
            <a:ext cx="5512211" cy="330932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B6D0FF5-E867-54CE-343E-7A44FA3BE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102" y="1503342"/>
            <a:ext cx="5401127" cy="448419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7CEADAB-F839-C9E2-35D6-124CD898F92F}"/>
              </a:ext>
            </a:extLst>
          </p:cNvPr>
          <p:cNvSpPr txBox="1"/>
          <p:nvPr/>
        </p:nvSpPr>
        <p:spPr>
          <a:xfrm>
            <a:off x="5669078" y="1503342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 = 3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471E1475-962A-8C05-5E71-F369B1296EF9}"/>
              </a:ext>
            </a:extLst>
          </p:cNvPr>
          <p:cNvCxnSpPr>
            <a:cxnSpLocks/>
            <a:stCxn id="19" idx="5"/>
          </p:cNvCxnSpPr>
          <p:nvPr/>
        </p:nvCxnSpPr>
        <p:spPr>
          <a:xfrm flipH="1" flipV="1">
            <a:off x="3922776" y="3277558"/>
            <a:ext cx="1025249" cy="80164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ECE639CB-0F48-8A8B-25BD-949F924E2CA3}"/>
              </a:ext>
            </a:extLst>
          </p:cNvPr>
          <p:cNvCxnSpPr>
            <a:cxnSpLocks/>
          </p:cNvCxnSpPr>
          <p:nvPr/>
        </p:nvCxnSpPr>
        <p:spPr>
          <a:xfrm flipV="1">
            <a:off x="7394736" y="3429000"/>
            <a:ext cx="1717548" cy="135129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Elipse 18">
            <a:extLst>
              <a:ext uri="{FF2B5EF4-FFF2-40B4-BE49-F238E27FC236}">
                <a16:creationId xmlns:a16="http://schemas.microsoft.com/office/drawing/2014/main" id="{2F739B4C-CC40-E2DF-D918-4AC58522E948}"/>
              </a:ext>
            </a:extLst>
          </p:cNvPr>
          <p:cNvSpPr/>
          <p:nvPr/>
        </p:nvSpPr>
        <p:spPr>
          <a:xfrm>
            <a:off x="4767528" y="3930909"/>
            <a:ext cx="211465" cy="17373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7313A423-DA88-E342-A9F6-2526F918F62E}"/>
              </a:ext>
            </a:extLst>
          </p:cNvPr>
          <p:cNvSpPr/>
          <p:nvPr/>
        </p:nvSpPr>
        <p:spPr>
          <a:xfrm>
            <a:off x="7264703" y="4693423"/>
            <a:ext cx="211465" cy="17373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916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D2BF21-173F-03F0-D72B-3D60EB34A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376E8480-BCD5-34F8-C1FB-04227A07FDFB}"/>
              </a:ext>
            </a:extLst>
          </p:cNvPr>
          <p:cNvSpPr txBox="1"/>
          <p:nvPr/>
        </p:nvSpPr>
        <p:spPr>
          <a:xfrm>
            <a:off x="492502" y="989201"/>
            <a:ext cx="3993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ANALISIS EXPLORATORIO DE DATOS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A4FB174-556E-386E-A7B3-E57B4A1A4ABF}"/>
              </a:ext>
            </a:extLst>
          </p:cNvPr>
          <p:cNvSpPr txBox="1"/>
          <p:nvPr/>
        </p:nvSpPr>
        <p:spPr>
          <a:xfrm>
            <a:off x="67535" y="130821"/>
            <a:ext cx="2070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SUB-CLUSTERING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856FECA-9513-839D-5CC0-BF6E88DAF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867" y="1768510"/>
            <a:ext cx="5096442" cy="425912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955D5ED-BA81-32AE-BD61-0300D2579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75" y="1919234"/>
            <a:ext cx="4854664" cy="372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83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BD1906-A08E-38B5-BC39-290C016F3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5B71982A-EA36-4094-230B-DDFBF4046CD3}"/>
              </a:ext>
            </a:extLst>
          </p:cNvPr>
          <p:cNvSpPr txBox="1"/>
          <p:nvPr/>
        </p:nvSpPr>
        <p:spPr>
          <a:xfrm>
            <a:off x="187871" y="906905"/>
            <a:ext cx="164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WORDCLOUD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6273309-2B38-B099-DC60-E845A1ABD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5" y="1395413"/>
            <a:ext cx="7524750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20C96BC-D20D-870B-4BC4-1BE5CD6ADB3B}"/>
              </a:ext>
            </a:extLst>
          </p:cNvPr>
          <p:cNvSpPr txBox="1"/>
          <p:nvPr/>
        </p:nvSpPr>
        <p:spPr>
          <a:xfrm>
            <a:off x="67535" y="130821"/>
            <a:ext cx="2070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SUB-CLUSTERING</a:t>
            </a:r>
          </a:p>
        </p:txBody>
      </p:sp>
    </p:spTree>
    <p:extLst>
      <p:ext uri="{BB962C8B-B14F-4D97-AF65-F5344CB8AC3E}">
        <p14:creationId xmlns:p14="http://schemas.microsoft.com/office/powerpoint/2010/main" val="1964525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4C7C33-E57A-2A6D-95CD-32227B359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E791CF41-E2B3-3716-60F0-54354315DEED}"/>
              </a:ext>
            </a:extLst>
          </p:cNvPr>
          <p:cNvSpPr txBox="1"/>
          <p:nvPr/>
        </p:nvSpPr>
        <p:spPr>
          <a:xfrm>
            <a:off x="187871" y="906905"/>
            <a:ext cx="2855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b="1" dirty="0"/>
              <a:t>DIAGRAMA DE CODO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0AC2EAA-5EB9-3891-D1CC-2C827B0397A0}"/>
              </a:ext>
            </a:extLst>
          </p:cNvPr>
          <p:cNvSpPr txBox="1"/>
          <p:nvPr/>
        </p:nvSpPr>
        <p:spPr>
          <a:xfrm>
            <a:off x="67535" y="130821"/>
            <a:ext cx="2070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SUB-CLUSTERING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8917B83-04F2-B485-8C1F-352AB71E5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44" y="4063291"/>
            <a:ext cx="2956588" cy="247083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96171D9-87DB-C672-96B3-479EA7D5A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944" y="1559291"/>
            <a:ext cx="2974980" cy="2283856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135123C3-4A32-4593-EBFF-A8E26A4B3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077" y="622620"/>
            <a:ext cx="4516002" cy="280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5E87F07-D0B2-ABE4-31B5-CBF72E3E9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442" y="3595088"/>
            <a:ext cx="4997657" cy="309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3EF3625C-C0E9-DE74-2CD6-E1093FA8C1D8}"/>
              </a:ext>
            </a:extLst>
          </p:cNvPr>
          <p:cNvCxnSpPr>
            <a:cxnSpLocks/>
          </p:cNvCxnSpPr>
          <p:nvPr/>
        </p:nvCxnSpPr>
        <p:spPr>
          <a:xfrm>
            <a:off x="3707842" y="2461846"/>
            <a:ext cx="175846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BB582E19-E6D4-9F50-F5E9-8A192B3C4A83}"/>
              </a:ext>
            </a:extLst>
          </p:cNvPr>
          <p:cNvCxnSpPr>
            <a:cxnSpLocks/>
          </p:cNvCxnSpPr>
          <p:nvPr/>
        </p:nvCxnSpPr>
        <p:spPr>
          <a:xfrm>
            <a:off x="3875981" y="5270239"/>
            <a:ext cx="175846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Elipse 10">
            <a:extLst>
              <a:ext uri="{FF2B5EF4-FFF2-40B4-BE49-F238E27FC236}">
                <a16:creationId xmlns:a16="http://schemas.microsoft.com/office/drawing/2014/main" id="{090009F5-DF60-984B-A9BD-BD7D9271B783}"/>
              </a:ext>
            </a:extLst>
          </p:cNvPr>
          <p:cNvSpPr/>
          <p:nvPr/>
        </p:nvSpPr>
        <p:spPr>
          <a:xfrm>
            <a:off x="8013078" y="5426110"/>
            <a:ext cx="296909" cy="7033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683449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953938-A799-2092-F858-0118C8637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5323C2D7-BA1B-CE62-2777-FFEF3D048538}"/>
              </a:ext>
            </a:extLst>
          </p:cNvPr>
          <p:cNvSpPr txBox="1"/>
          <p:nvPr/>
        </p:nvSpPr>
        <p:spPr>
          <a:xfrm>
            <a:off x="492502" y="989201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KMEANS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827C4AF-233C-F2CA-A544-A6FF6901C3E7}"/>
              </a:ext>
            </a:extLst>
          </p:cNvPr>
          <p:cNvSpPr txBox="1"/>
          <p:nvPr/>
        </p:nvSpPr>
        <p:spPr>
          <a:xfrm>
            <a:off x="67535" y="130821"/>
            <a:ext cx="1551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CLUSTERING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F69646C-A017-A445-18F5-DBA48DA41FA0}"/>
              </a:ext>
            </a:extLst>
          </p:cNvPr>
          <p:cNvSpPr txBox="1"/>
          <p:nvPr/>
        </p:nvSpPr>
        <p:spPr>
          <a:xfrm>
            <a:off x="5669078" y="1503342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 = 5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060D352-0863-DD98-35AE-4FF1E720F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370" y="2337989"/>
            <a:ext cx="3899590" cy="324965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08AC4A6-D64E-66CC-2381-AA192EEBC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60" y="2087763"/>
            <a:ext cx="4185940" cy="349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865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EC0E5F-167A-C9FF-4D79-C8782DA4F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C2CC69-432D-F66A-3704-105C532DB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368" y="4522156"/>
            <a:ext cx="4937937" cy="13632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INTRODUCCIÓN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8D2E170-8685-1829-0A0B-CF41413D10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249" r="-3" b="10679"/>
          <a:stretch/>
        </p:blipFill>
        <p:spPr>
          <a:xfrm>
            <a:off x="1246573" y="10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98CF846-8B91-3A0A-02A1-6CF6050CC9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750" r="7612" b="-1"/>
          <a:stretch/>
        </p:blipFill>
        <p:spPr>
          <a:xfrm>
            <a:off x="20" y="2288331"/>
            <a:ext cx="3564618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0967" y="561316"/>
            <a:ext cx="3182112" cy="3182112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E11C1A7-6724-62AB-CE13-4D2BF66A916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528" r="-4" b="-4"/>
          <a:stretch/>
        </p:blipFill>
        <p:spPr>
          <a:xfrm>
            <a:off x="5525559" y="725908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82318F7-27BA-BABD-C747-C53C313A71D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668" r="3" b="3"/>
          <a:stretch/>
        </p:blipFill>
        <p:spPr>
          <a:xfrm>
            <a:off x="8918761" y="-4331"/>
            <a:ext cx="3273238" cy="3383891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B8304E2-F255-7E6B-DA3E-2B561BD9F2F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088"/>
          <a:stretch/>
        </p:blipFill>
        <p:spPr>
          <a:xfrm>
            <a:off x="9363236" y="4071322"/>
            <a:ext cx="2828765" cy="2786678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31776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0B6C3-3521-8BB9-1485-57721EA1B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36DFDE08-F9B6-E962-4FB0-041FE5399294}"/>
              </a:ext>
            </a:extLst>
          </p:cNvPr>
          <p:cNvSpPr txBox="1"/>
          <p:nvPr/>
        </p:nvSpPr>
        <p:spPr>
          <a:xfrm>
            <a:off x="1481896" y="3244334"/>
            <a:ext cx="78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ATOM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B9AC894-8B92-4F0B-1BDE-FC66D328636A}"/>
              </a:ext>
            </a:extLst>
          </p:cNvPr>
          <p:cNvSpPr txBox="1"/>
          <p:nvPr/>
        </p:nvSpPr>
        <p:spPr>
          <a:xfrm>
            <a:off x="4773650" y="3153060"/>
            <a:ext cx="132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ELECTRON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2AE7B18-E82D-73D5-32B8-F9B4B651D69E}"/>
              </a:ext>
            </a:extLst>
          </p:cNvPr>
          <p:cNvSpPr txBox="1"/>
          <p:nvPr/>
        </p:nvSpPr>
        <p:spPr>
          <a:xfrm>
            <a:off x="67535" y="130821"/>
            <a:ext cx="2828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EXPLORACION DE DATOS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84E463D-F27F-49FD-2D6D-58B912D93AB3}"/>
              </a:ext>
            </a:extLst>
          </p:cNvPr>
          <p:cNvSpPr txBox="1"/>
          <p:nvPr/>
        </p:nvSpPr>
        <p:spPr>
          <a:xfrm>
            <a:off x="187871" y="906905"/>
            <a:ext cx="4479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¿QUÉ COMENTARIOS TIENEN EL STRING?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EAF3E7D-A09D-B278-138C-555F78661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71" y="3800208"/>
            <a:ext cx="2768551" cy="23150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0B31735-25CE-DCE9-6582-C59F16C6D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396" y="3721442"/>
            <a:ext cx="3290528" cy="2649848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94DC8A7-972F-64F2-CE51-1A47403E3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7071" y="3800208"/>
            <a:ext cx="2958685" cy="2478898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89307A0F-7B4A-3D62-C7E0-46C12CB44647}"/>
              </a:ext>
            </a:extLst>
          </p:cNvPr>
          <p:cNvSpPr txBox="1"/>
          <p:nvPr/>
        </p:nvSpPr>
        <p:spPr>
          <a:xfrm>
            <a:off x="8720810" y="3244334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GOOGLE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E25CDB4-A103-72A6-FE89-2B7DB01A4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7402" y="176081"/>
            <a:ext cx="3621462" cy="302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68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B60B4DF-8D32-EEBB-78F7-6BC34E8BC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19" y="936305"/>
            <a:ext cx="10400161" cy="518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008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61F8A67-76DA-DEB8-F365-B295AF99E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4231" y="1"/>
            <a:ext cx="12603001" cy="707404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3885CFF-FC30-A3D4-62E7-DD9CC333F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435"/>
            <a:ext cx="3924089" cy="247189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5EB2133-9967-B643-58F8-7023EF119A07}"/>
              </a:ext>
            </a:extLst>
          </p:cNvPr>
          <p:cNvSpPr txBox="1"/>
          <p:nvPr/>
        </p:nvSpPr>
        <p:spPr>
          <a:xfrm>
            <a:off x="2999232" y="5513832"/>
            <a:ext cx="66277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</a:rPr>
              <a:t>¿Cómo son realmente los átomos?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120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D49361-C62B-232C-3A65-D42108E3E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6920" y="132842"/>
            <a:ext cx="8296656" cy="1325563"/>
          </a:xfrm>
        </p:spPr>
        <p:txBody>
          <a:bodyPr/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PREGUNTA DE INVESTIGACIÓN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59E732-AA2E-17BB-586C-1C827D82E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¿Qué categorías temáticas pueden identificarse en los comentarios del video </a:t>
            </a:r>
            <a:r>
              <a:rPr lang="es-ES" i="1" dirty="0"/>
              <a:t>A </a:t>
            </a:r>
            <a:r>
              <a:rPr lang="es-ES" i="1" dirty="0" err="1"/>
              <a:t>better</a:t>
            </a:r>
            <a:r>
              <a:rPr lang="es-ES" i="1" dirty="0"/>
              <a:t> </a:t>
            </a:r>
            <a:r>
              <a:rPr lang="es-ES" i="1" dirty="0" err="1"/>
              <a:t>way</a:t>
            </a:r>
            <a:r>
              <a:rPr lang="es-ES" i="1" dirty="0"/>
              <a:t> </a:t>
            </a:r>
            <a:r>
              <a:rPr lang="es-ES" i="1" dirty="0" err="1"/>
              <a:t>to</a:t>
            </a:r>
            <a:r>
              <a:rPr lang="es-ES" i="1" dirty="0"/>
              <a:t> </a:t>
            </a:r>
            <a:r>
              <a:rPr lang="es-ES" i="1" dirty="0" err="1"/>
              <a:t>picture</a:t>
            </a:r>
            <a:r>
              <a:rPr lang="es-ES" i="1" dirty="0"/>
              <a:t> </a:t>
            </a:r>
            <a:r>
              <a:rPr lang="es-ES" i="1" dirty="0" err="1"/>
              <a:t>an</a:t>
            </a:r>
            <a:r>
              <a:rPr lang="es-ES" i="1" dirty="0"/>
              <a:t> </a:t>
            </a:r>
            <a:r>
              <a:rPr lang="es-ES" i="1" dirty="0" err="1"/>
              <a:t>atom</a:t>
            </a:r>
            <a:r>
              <a:rPr lang="es-ES" dirty="0"/>
              <a:t>?</a:t>
            </a:r>
            <a:endParaRPr lang="en-US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2DF34C4E-EDEC-138F-93B7-FECE2A4FA5AD}"/>
              </a:ext>
            </a:extLst>
          </p:cNvPr>
          <p:cNvCxnSpPr/>
          <p:nvPr/>
        </p:nvCxnSpPr>
        <p:spPr>
          <a:xfrm>
            <a:off x="783336" y="1165797"/>
            <a:ext cx="106253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936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17F2FE-7088-82A9-BCE7-B62716B90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85F36E-4494-16B4-9D91-B0819F07F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8872" y="81661"/>
            <a:ext cx="3276600" cy="727520"/>
          </a:xfrm>
        </p:spPr>
        <p:txBody>
          <a:bodyPr/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OBJETIVOS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F0C672-A3A4-5802-6C9C-E5E70CAEA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44" y="1278318"/>
            <a:ext cx="11010900" cy="1923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dirty="0"/>
              <a:t>OBJETIVO GENERAL</a:t>
            </a:r>
          </a:p>
          <a:p>
            <a:pPr marL="0" indent="0">
              <a:buNone/>
            </a:pPr>
            <a:r>
              <a:rPr lang="es-ES" sz="2400" dirty="0"/>
              <a:t>Analizar los comentarios del video </a:t>
            </a:r>
            <a:r>
              <a:rPr lang="es-ES" sz="2400" i="1" dirty="0"/>
              <a:t>A </a:t>
            </a:r>
            <a:r>
              <a:rPr lang="es-ES" sz="2400" i="1" dirty="0" err="1"/>
              <a:t>better</a:t>
            </a:r>
            <a:r>
              <a:rPr lang="es-ES" sz="2400" i="1" dirty="0"/>
              <a:t> </a:t>
            </a:r>
            <a:r>
              <a:rPr lang="es-ES" sz="2400" i="1" dirty="0" err="1"/>
              <a:t>way</a:t>
            </a:r>
            <a:r>
              <a:rPr lang="es-ES" sz="2400" i="1" dirty="0"/>
              <a:t> </a:t>
            </a:r>
            <a:r>
              <a:rPr lang="es-ES" sz="2400" i="1" dirty="0" err="1"/>
              <a:t>to</a:t>
            </a:r>
            <a:r>
              <a:rPr lang="es-ES" sz="2400" i="1" dirty="0"/>
              <a:t> </a:t>
            </a:r>
            <a:r>
              <a:rPr lang="es-ES" sz="2400" i="1" dirty="0" err="1"/>
              <a:t>picture</a:t>
            </a:r>
            <a:r>
              <a:rPr lang="es-ES" sz="2400" i="1" dirty="0"/>
              <a:t> </a:t>
            </a:r>
            <a:r>
              <a:rPr lang="es-ES" sz="2400" i="1" dirty="0" err="1"/>
              <a:t>an</a:t>
            </a:r>
            <a:r>
              <a:rPr lang="es-ES" sz="2400" i="1" dirty="0"/>
              <a:t> </a:t>
            </a:r>
            <a:r>
              <a:rPr lang="es-ES" sz="2400" i="1" dirty="0" err="1"/>
              <a:t>atom</a:t>
            </a:r>
            <a:r>
              <a:rPr lang="es-ES" sz="2400" dirty="0"/>
              <a:t> para encontrar grupos de comentarios con temas similares y entender qué tipo de ideas o contenidos son más comunes entre los usuarios.</a:t>
            </a:r>
            <a:endParaRPr lang="en-US" sz="3600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16FE2F1F-D8BF-9A04-DFAC-ABF1C115EEE8}"/>
              </a:ext>
            </a:extLst>
          </p:cNvPr>
          <p:cNvSpPr txBox="1">
            <a:spLocks/>
          </p:cNvSpPr>
          <p:nvPr/>
        </p:nvSpPr>
        <p:spPr>
          <a:xfrm>
            <a:off x="428244" y="3201733"/>
            <a:ext cx="10727436" cy="288353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900" b="1" dirty="0"/>
              <a:t>OBJETIVOS ESPECÍFICOS: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900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s-ES" sz="2600" dirty="0"/>
              <a:t>Recolectar y preprocesar los comentarios del video </a:t>
            </a:r>
            <a:r>
              <a:rPr lang="es-ES" sz="2600" i="1" dirty="0"/>
              <a:t>A </a:t>
            </a:r>
            <a:r>
              <a:rPr lang="es-ES" sz="2600" i="1" dirty="0" err="1"/>
              <a:t>better</a:t>
            </a:r>
            <a:r>
              <a:rPr lang="es-ES" sz="2600" i="1" dirty="0"/>
              <a:t> </a:t>
            </a:r>
            <a:r>
              <a:rPr lang="es-ES" sz="2600" i="1" dirty="0" err="1"/>
              <a:t>way</a:t>
            </a:r>
            <a:r>
              <a:rPr lang="es-ES" sz="2600" i="1" dirty="0"/>
              <a:t> </a:t>
            </a:r>
            <a:r>
              <a:rPr lang="es-ES" sz="2600" i="1" dirty="0" err="1"/>
              <a:t>to</a:t>
            </a:r>
            <a:r>
              <a:rPr lang="es-ES" sz="2600" i="1" dirty="0"/>
              <a:t> </a:t>
            </a:r>
            <a:r>
              <a:rPr lang="es-ES" sz="2600" i="1" dirty="0" err="1"/>
              <a:t>picture</a:t>
            </a:r>
            <a:r>
              <a:rPr lang="es-ES" sz="2600" i="1" dirty="0"/>
              <a:t> </a:t>
            </a:r>
            <a:r>
              <a:rPr lang="es-ES" sz="2600" i="1" dirty="0" err="1"/>
              <a:t>an</a:t>
            </a:r>
            <a:r>
              <a:rPr lang="es-ES" sz="2600" i="1" dirty="0"/>
              <a:t> </a:t>
            </a:r>
            <a:r>
              <a:rPr lang="es-ES" sz="2600" i="1" dirty="0" err="1"/>
              <a:t>atom</a:t>
            </a:r>
            <a:r>
              <a:rPr lang="es-ES" sz="2600" dirty="0"/>
              <a:t> para obtener una representación textual limpia y estandarizada. 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s-ES" sz="2600" dirty="0"/>
              <a:t>Codificar semánticamente los comentarios mediante modelos de lenguaje </a:t>
            </a:r>
            <a:r>
              <a:rPr lang="es-ES" sz="2600" dirty="0" err="1"/>
              <a:t>preentrenados</a:t>
            </a:r>
            <a:r>
              <a:rPr lang="es-ES" sz="2600" dirty="0"/>
              <a:t> para representar su contenido en forma de vectores numéricos.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s-ES" sz="2600" dirty="0"/>
              <a:t>Aplicar técnicas de reducción de dimensionalidad y agrupamiento no supervisado para identificar posibles patrones o estructuras latentes en el contenido de los comentarios.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s-ES" sz="2600" dirty="0"/>
              <a:t>Revisar el contenido de cada grupo para entender de qué hablan y qué palabras se repiten más en ellos.</a:t>
            </a:r>
            <a:endParaRPr lang="en-US" sz="26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66C8719E-04E8-6396-0A17-C1CF88F6BEE2}"/>
              </a:ext>
            </a:extLst>
          </p:cNvPr>
          <p:cNvCxnSpPr/>
          <p:nvPr/>
        </p:nvCxnSpPr>
        <p:spPr>
          <a:xfrm>
            <a:off x="621030" y="809181"/>
            <a:ext cx="106253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610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B61926-961F-C890-7CAD-CFDEA9C57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48E65-E3F5-C77D-42D4-A746EC250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194" y="0"/>
            <a:ext cx="4191000" cy="1325563"/>
          </a:xfrm>
        </p:spPr>
        <p:txBody>
          <a:bodyPr/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METODOLOGÍA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6C1E148-7436-D0E2-49EC-D8413CDF7E50}"/>
              </a:ext>
            </a:extLst>
          </p:cNvPr>
          <p:cNvCxnSpPr/>
          <p:nvPr/>
        </p:nvCxnSpPr>
        <p:spPr>
          <a:xfrm>
            <a:off x="621030" y="1001205"/>
            <a:ext cx="106253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6846A4DB-87FA-AD59-1BB8-8BD11821C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031" y="1433712"/>
            <a:ext cx="10170899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Extraer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comentarios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del video ‘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better way to picture an atom’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utilizando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herramienta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youtube_comment_downloader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realizó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preprocesamiento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conversión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minúsculas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pandas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eliminación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espacios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redundantes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detección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idioma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langdetect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y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traducción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al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inglés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deep_translator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generaron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embeddings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semánticos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sentence_transformers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usando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un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BERT.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aplicó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reducción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dimensionalidad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3D para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visualización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utilizando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PCA, UMAP (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umap.umap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y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FactorAnalysis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sklearn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visualizaron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comentarios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relacionados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 palabras clave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específicas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 se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calcularon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frecuencias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palabras 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collections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con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visualizaciones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matplotlib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plotly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aplicaron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algoritmos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clustering: HDBSCAN (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hdbscan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y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KMeans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sklearn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sobre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embeddings.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seleccionó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un cluster de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interés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 se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realizó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subclustering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KMeans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detectar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subgrupos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internos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analizaron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las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frecuencias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 palabras clave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subclusters, con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visualizaciones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plotly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matplotlib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wordcloud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1833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50E8F405-1F38-BDA7-C44A-005F7E086BF5}"/>
              </a:ext>
            </a:extLst>
          </p:cNvPr>
          <p:cNvSpPr/>
          <p:nvPr/>
        </p:nvSpPr>
        <p:spPr>
          <a:xfrm>
            <a:off x="504444" y="3105912"/>
            <a:ext cx="1856232" cy="143560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Extraccion</a:t>
            </a:r>
            <a:r>
              <a:rPr lang="en-US" dirty="0"/>
              <a:t> de </a:t>
            </a:r>
            <a:r>
              <a:rPr lang="en-US" dirty="0" err="1"/>
              <a:t>comentarios</a:t>
            </a:r>
            <a:endParaRPr lang="en-US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914B21EC-F9C7-2BDC-1413-BC224B628FD1}"/>
              </a:ext>
            </a:extLst>
          </p:cNvPr>
          <p:cNvSpPr/>
          <p:nvPr/>
        </p:nvSpPr>
        <p:spPr>
          <a:xfrm>
            <a:off x="4710684" y="5426204"/>
            <a:ext cx="2258568" cy="10241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Clustering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242CBBC2-716A-750F-07FC-A73F46F591EA}"/>
              </a:ext>
            </a:extLst>
          </p:cNvPr>
          <p:cNvSpPr/>
          <p:nvPr/>
        </p:nvSpPr>
        <p:spPr>
          <a:xfrm>
            <a:off x="8221980" y="3677412"/>
            <a:ext cx="2258568" cy="10241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Exploratorio</a:t>
            </a:r>
            <a:r>
              <a:rPr lang="en-US" dirty="0"/>
              <a:t> de Datos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4EF49A38-61C9-8D38-20E2-BCF6B99129A1}"/>
              </a:ext>
            </a:extLst>
          </p:cNvPr>
          <p:cNvSpPr/>
          <p:nvPr/>
        </p:nvSpPr>
        <p:spPr>
          <a:xfrm>
            <a:off x="3119628" y="1103376"/>
            <a:ext cx="2258568" cy="10241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Preprocesamiento</a:t>
            </a:r>
            <a:endParaRPr lang="en-US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439D0648-C5FE-3E51-5504-E9E3FE7B4AB5}"/>
              </a:ext>
            </a:extLst>
          </p:cNvPr>
          <p:cNvSpPr/>
          <p:nvPr/>
        </p:nvSpPr>
        <p:spPr>
          <a:xfrm>
            <a:off x="6906768" y="1409700"/>
            <a:ext cx="2258568" cy="10241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Procesamiento</a:t>
            </a:r>
            <a:endParaRPr lang="en-US" dirty="0"/>
          </a:p>
        </p:txBody>
      </p:sp>
      <p:cxnSp>
        <p:nvCxnSpPr>
          <p:cNvPr id="13" name="Conector: curvado 12">
            <a:extLst>
              <a:ext uri="{FF2B5EF4-FFF2-40B4-BE49-F238E27FC236}">
                <a16:creationId xmlns:a16="http://schemas.microsoft.com/office/drawing/2014/main" id="{75543317-A298-7C14-FF6D-CE31FC069547}"/>
              </a:ext>
            </a:extLst>
          </p:cNvPr>
          <p:cNvCxnSpPr>
            <a:stCxn id="4" idx="0"/>
            <a:endCxn id="10" idx="1"/>
          </p:cNvCxnSpPr>
          <p:nvPr/>
        </p:nvCxnSpPr>
        <p:spPr>
          <a:xfrm rot="5400000" flipH="1" flipV="1">
            <a:off x="1530858" y="1517142"/>
            <a:ext cx="1490472" cy="1687068"/>
          </a:xfrm>
          <a:prstGeom prst="curvedConnector2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ector: curvado 13">
            <a:extLst>
              <a:ext uri="{FF2B5EF4-FFF2-40B4-BE49-F238E27FC236}">
                <a16:creationId xmlns:a16="http://schemas.microsoft.com/office/drawing/2014/main" id="{BFE45D96-DB18-295B-A401-4933C6B3715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5378196" y="1615440"/>
            <a:ext cx="1528572" cy="306324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Conector: curvado 18">
            <a:extLst>
              <a:ext uri="{FF2B5EF4-FFF2-40B4-BE49-F238E27FC236}">
                <a16:creationId xmlns:a16="http://schemas.microsoft.com/office/drawing/2014/main" id="{D824F4D5-55C1-D454-1F9B-F24AE8F0FBBC}"/>
              </a:ext>
            </a:extLst>
          </p:cNvPr>
          <p:cNvCxnSpPr>
            <a:stCxn id="11" idx="3"/>
            <a:endCxn id="9" idx="0"/>
          </p:cNvCxnSpPr>
          <p:nvPr/>
        </p:nvCxnSpPr>
        <p:spPr>
          <a:xfrm>
            <a:off x="9165336" y="1921764"/>
            <a:ext cx="185928" cy="1755648"/>
          </a:xfrm>
          <a:prstGeom prst="curvedConnector2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ector: curvado 20">
            <a:extLst>
              <a:ext uri="{FF2B5EF4-FFF2-40B4-BE49-F238E27FC236}">
                <a16:creationId xmlns:a16="http://schemas.microsoft.com/office/drawing/2014/main" id="{B13FE8B6-29FA-DFCC-B14D-12514EE51280}"/>
              </a:ext>
            </a:extLst>
          </p:cNvPr>
          <p:cNvCxnSpPr>
            <a:stCxn id="9" idx="2"/>
            <a:endCxn id="8" idx="3"/>
          </p:cNvCxnSpPr>
          <p:nvPr/>
        </p:nvCxnSpPr>
        <p:spPr>
          <a:xfrm rot="5400000">
            <a:off x="7541894" y="4128898"/>
            <a:ext cx="1236728" cy="2382012"/>
          </a:xfrm>
          <a:prstGeom prst="curvedConnector2">
            <a:avLst/>
          </a:prstGeom>
          <a:ln w="3810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544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2E1FF-1CD7-AE99-ACBA-EA02AF191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0BCBF01-68FC-C850-5423-CC7A5F4E4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2" r="5989"/>
          <a:stretch/>
        </p:blipFill>
        <p:spPr>
          <a:xfrm>
            <a:off x="38797" y="1433324"/>
            <a:ext cx="3132395" cy="173548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E48DC37-9397-8F21-0B1E-176CAC4A8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2" r="3863"/>
          <a:stretch/>
        </p:blipFill>
        <p:spPr>
          <a:xfrm>
            <a:off x="38797" y="95448"/>
            <a:ext cx="3191543" cy="105589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CFD7B94-C407-D875-AFC1-81B896128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" r="6610"/>
          <a:stretch/>
        </p:blipFill>
        <p:spPr>
          <a:xfrm>
            <a:off x="3299992" y="115866"/>
            <a:ext cx="3191544" cy="108116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D43DF51-6C5B-6F1A-4C26-6E3808A650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" r="14865"/>
          <a:stretch/>
        </p:blipFill>
        <p:spPr>
          <a:xfrm>
            <a:off x="6610099" y="115866"/>
            <a:ext cx="2853400" cy="88739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C58434B-AB7F-4E5B-FC79-E53F651B31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3" r="5784"/>
          <a:stretch/>
        </p:blipFill>
        <p:spPr>
          <a:xfrm>
            <a:off x="38506" y="4686155"/>
            <a:ext cx="3132396" cy="174952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44CEE828-5549-F29A-CF85-03145FFE10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1" r="8368"/>
          <a:stretch/>
        </p:blipFill>
        <p:spPr>
          <a:xfrm>
            <a:off x="102164" y="3248617"/>
            <a:ext cx="3034817" cy="122157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E1253F2-9AA3-DE9C-DC9A-31AF9347D8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" r="11157"/>
          <a:stretch/>
        </p:blipFill>
        <p:spPr>
          <a:xfrm>
            <a:off x="3230340" y="2911709"/>
            <a:ext cx="2926405" cy="102219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C197EE1-5CB2-9F8E-C8B2-66F15A7969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" r="7920"/>
          <a:stretch/>
        </p:blipFill>
        <p:spPr>
          <a:xfrm>
            <a:off x="9076613" y="4276893"/>
            <a:ext cx="3044412" cy="1089591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95043481-2803-A2F2-D29B-03D27983FB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6845"/>
          <a:stretch/>
        </p:blipFill>
        <p:spPr>
          <a:xfrm>
            <a:off x="5956836" y="3300064"/>
            <a:ext cx="3098185" cy="187589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F4EA4653-6313-421A-A17A-15A4459642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6" r="7863"/>
          <a:stretch/>
        </p:blipFill>
        <p:spPr>
          <a:xfrm>
            <a:off x="5956836" y="5248159"/>
            <a:ext cx="3044412" cy="1493975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2E049A7E-BBD1-8D39-584F-69C2C49CE8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" r="9028"/>
          <a:stretch/>
        </p:blipFill>
        <p:spPr>
          <a:xfrm>
            <a:off x="9058320" y="1799465"/>
            <a:ext cx="3031516" cy="1210345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1ED472BE-C7E0-4EB5-8085-DAA48DDE3D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7" r="11515"/>
          <a:stretch/>
        </p:blipFill>
        <p:spPr>
          <a:xfrm>
            <a:off x="9163430" y="3075439"/>
            <a:ext cx="2926406" cy="1050276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9B1CDA6D-9C87-4E26-FF8C-5D5B2F0AC00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6" r="11656"/>
          <a:stretch/>
        </p:blipFill>
        <p:spPr>
          <a:xfrm>
            <a:off x="6315648" y="2298257"/>
            <a:ext cx="2926406" cy="87055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CEA254C1-060F-9BA6-1D25-F6A4D75321F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" r="9126"/>
          <a:stretch/>
        </p:blipFill>
        <p:spPr>
          <a:xfrm>
            <a:off x="9071528" y="5479246"/>
            <a:ext cx="3044412" cy="1190687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FA59EE75-FD4E-BFA5-8C04-A09116F8D66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" r="5328"/>
          <a:stretch/>
        </p:blipFill>
        <p:spPr>
          <a:xfrm>
            <a:off x="3222274" y="3990834"/>
            <a:ext cx="2685288" cy="2751300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79F08845-D1C5-CFAD-F576-718A10B102E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0" r="9297"/>
          <a:stretch/>
        </p:blipFill>
        <p:spPr>
          <a:xfrm>
            <a:off x="6374611" y="1173753"/>
            <a:ext cx="3026664" cy="1016577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94FCFF00-E45A-0C6A-0452-FE0132C7E09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46" b="703"/>
          <a:stretch/>
        </p:blipFill>
        <p:spPr>
          <a:xfrm>
            <a:off x="9623931" y="249206"/>
            <a:ext cx="2030059" cy="1190687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1C9B1815-B2A3-E556-5A53-41DA55C3A23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" r="6845"/>
          <a:stretch/>
        </p:blipFill>
        <p:spPr>
          <a:xfrm>
            <a:off x="3242216" y="1495317"/>
            <a:ext cx="3132395" cy="124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11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308D14-32CC-BECB-B8BD-A07247570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comentarios</a:t>
            </a:r>
            <a:r>
              <a:rPr lang="en-US" dirty="0"/>
              <a:t>? (</a:t>
            </a:r>
            <a:r>
              <a:rPr lang="en-US" dirty="0" err="1"/>
              <a:t>categorias</a:t>
            </a:r>
            <a:r>
              <a:rPr lang="en-US" dirty="0"/>
              <a:t> </a:t>
            </a:r>
            <a:r>
              <a:rPr lang="en-US" dirty="0" err="1"/>
              <a:t>emergentes</a:t>
            </a:r>
            <a:r>
              <a:rPr lang="en-US" dirty="0"/>
              <a:t>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04E488-F17E-009C-8A23-8F4986530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Sugerencias</a:t>
            </a:r>
            <a:r>
              <a:rPr lang="en-US" dirty="0"/>
              <a:t>: Las personas dan </a:t>
            </a:r>
            <a:r>
              <a:rPr lang="en-US" dirty="0" err="1"/>
              <a:t>sugerencias</a:t>
            </a:r>
            <a:r>
              <a:rPr lang="en-US" dirty="0"/>
              <a:t> de </a:t>
            </a:r>
            <a:r>
              <a:rPr lang="en-US" dirty="0" err="1"/>
              <a:t>como</a:t>
            </a:r>
            <a:r>
              <a:rPr lang="en-US" dirty="0"/>
              <a:t> les </a:t>
            </a:r>
            <a:r>
              <a:rPr lang="en-US" dirty="0" err="1"/>
              <a:t>gustaría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átomo</a:t>
            </a:r>
            <a:r>
              <a:rPr lang="en-US" dirty="0"/>
              <a:t> o 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mejorar</a:t>
            </a:r>
            <a:r>
              <a:rPr lang="en-US" dirty="0"/>
              <a:t> la </a:t>
            </a:r>
            <a:r>
              <a:rPr lang="en-US" dirty="0" err="1"/>
              <a:t>animación</a:t>
            </a:r>
            <a:endParaRPr lang="en-US" dirty="0"/>
          </a:p>
          <a:p>
            <a:r>
              <a:rPr lang="en-US" dirty="0" err="1"/>
              <a:t>Emociones</a:t>
            </a:r>
            <a:r>
              <a:rPr lang="en-US" dirty="0"/>
              <a:t>: </a:t>
            </a:r>
            <a:r>
              <a:rPr lang="en-US" dirty="0" err="1"/>
              <a:t>Muchas</a:t>
            </a:r>
            <a:r>
              <a:rPr lang="en-US" dirty="0"/>
              <a:t> personas </a:t>
            </a:r>
            <a:r>
              <a:rPr lang="en-US" dirty="0" err="1"/>
              <a:t>emocionadas</a:t>
            </a:r>
            <a:r>
              <a:rPr lang="en-US" dirty="0"/>
              <a:t> </a:t>
            </a:r>
            <a:r>
              <a:rPr lang="en-US" dirty="0" err="1"/>
              <a:t>felicitan</a:t>
            </a:r>
            <a:r>
              <a:rPr lang="en-US" dirty="0"/>
              <a:t> y </a:t>
            </a:r>
            <a:r>
              <a:rPr lang="en-US" dirty="0" err="1"/>
              <a:t>agradecexn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la </a:t>
            </a:r>
            <a:r>
              <a:rPr lang="en-US" dirty="0" err="1"/>
              <a:t>animación</a:t>
            </a:r>
            <a:r>
              <a:rPr lang="en-US" dirty="0"/>
              <a:t> del </a:t>
            </a:r>
            <a:r>
              <a:rPr lang="en-US" dirty="0" err="1"/>
              <a:t>átomo</a:t>
            </a:r>
            <a:r>
              <a:rPr lang="en-US" dirty="0"/>
              <a:t>, </a:t>
            </a:r>
            <a:r>
              <a:rPr lang="en-US" dirty="0" err="1"/>
              <a:t>muchas</a:t>
            </a:r>
            <a:r>
              <a:rPr lang="en-US" dirty="0"/>
              <a:t> </a:t>
            </a:r>
            <a:r>
              <a:rPr lang="en-US" dirty="0" err="1"/>
              <a:t>otras</a:t>
            </a:r>
            <a:r>
              <a:rPr lang="en-US" dirty="0"/>
              <a:t> personas </a:t>
            </a:r>
            <a:r>
              <a:rPr lang="en-US" dirty="0" err="1"/>
              <a:t>estan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desacuerdo</a:t>
            </a:r>
            <a:r>
              <a:rPr lang="en-US" dirty="0"/>
              <a:t> con la </a:t>
            </a:r>
            <a:r>
              <a:rPr lang="en-US" dirty="0" err="1"/>
              <a:t>animación</a:t>
            </a:r>
            <a:r>
              <a:rPr lang="en-US" dirty="0"/>
              <a:t> e inclusive la </a:t>
            </a:r>
            <a:r>
              <a:rPr lang="en-US" dirty="0" err="1"/>
              <a:t>critican</a:t>
            </a:r>
            <a:r>
              <a:rPr lang="en-US" dirty="0"/>
              <a:t>. </a:t>
            </a:r>
          </a:p>
          <a:p>
            <a:r>
              <a:rPr lang="en-US" dirty="0"/>
              <a:t>Personas: Se </a:t>
            </a:r>
            <a:r>
              <a:rPr lang="en-US" dirty="0" err="1"/>
              <a:t>mencionan</a:t>
            </a:r>
            <a:r>
              <a:rPr lang="en-US" dirty="0"/>
              <a:t> </a:t>
            </a:r>
            <a:r>
              <a:rPr lang="en-US" dirty="0" err="1"/>
              <a:t>autores</a:t>
            </a:r>
            <a:r>
              <a:rPr lang="en-US" dirty="0"/>
              <a:t> </a:t>
            </a:r>
            <a:r>
              <a:rPr lang="en-US" dirty="0" err="1"/>
              <a:t>historicos</a:t>
            </a:r>
            <a:r>
              <a:rPr lang="en-US" dirty="0"/>
              <a:t> </a:t>
            </a:r>
            <a:r>
              <a:rPr lang="en-US" dirty="0" err="1"/>
              <a:t>importantes</a:t>
            </a:r>
            <a:r>
              <a:rPr lang="en-US" dirty="0"/>
              <a:t>, </a:t>
            </a:r>
            <a:r>
              <a:rPr lang="en-US" dirty="0" err="1"/>
              <a:t>cientificos</a:t>
            </a:r>
            <a:r>
              <a:rPr lang="en-US" dirty="0"/>
              <a:t>, </a:t>
            </a:r>
            <a:r>
              <a:rPr lang="en-US" dirty="0" err="1"/>
              <a:t>nombres</a:t>
            </a:r>
            <a:r>
              <a:rPr lang="en-US" dirty="0"/>
              <a:t> de personas </a:t>
            </a:r>
            <a:r>
              <a:rPr lang="en-US" dirty="0" err="1"/>
              <a:t>en</a:t>
            </a:r>
            <a:r>
              <a:rPr lang="en-US" dirty="0"/>
              <a:t> general, que de </a:t>
            </a:r>
            <a:r>
              <a:rPr lang="en-US" dirty="0" err="1"/>
              <a:t>alguna</a:t>
            </a:r>
            <a:r>
              <a:rPr lang="en-US" dirty="0"/>
              <a:t> u </a:t>
            </a:r>
            <a:r>
              <a:rPr lang="en-US" dirty="0" err="1"/>
              <a:t>otra</a:t>
            </a:r>
            <a:r>
              <a:rPr lang="en-US" dirty="0"/>
              <a:t> </a:t>
            </a:r>
            <a:r>
              <a:rPr lang="en-US" dirty="0" err="1"/>
              <a:t>manera</a:t>
            </a:r>
            <a:r>
              <a:rPr lang="en-US" dirty="0"/>
              <a:t> </a:t>
            </a:r>
            <a:r>
              <a:rPr lang="en-US" dirty="0" err="1"/>
              <a:t>influyen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representación</a:t>
            </a:r>
            <a:r>
              <a:rPr lang="en-US" dirty="0"/>
              <a:t> del </a:t>
            </a:r>
            <a:r>
              <a:rPr lang="en-US" dirty="0" err="1"/>
              <a:t>átomo</a:t>
            </a:r>
            <a:r>
              <a:rPr lang="en-US" dirty="0"/>
              <a:t>.</a:t>
            </a:r>
          </a:p>
          <a:p>
            <a:r>
              <a:rPr lang="en-US" dirty="0"/>
              <a:t>Software: Se </a:t>
            </a:r>
            <a:r>
              <a:rPr lang="en-US" dirty="0" err="1"/>
              <a:t>mencionan</a:t>
            </a:r>
            <a:r>
              <a:rPr lang="en-US" dirty="0"/>
              <a:t> </a:t>
            </a:r>
            <a:r>
              <a:rPr lang="en-US" dirty="0" err="1"/>
              <a:t>muchas</a:t>
            </a:r>
            <a:r>
              <a:rPr lang="en-US" dirty="0"/>
              <a:t> </a:t>
            </a:r>
            <a:r>
              <a:rPr lang="en-US" dirty="0" err="1"/>
              <a:t>herramientas</a:t>
            </a:r>
            <a:r>
              <a:rPr lang="en-US" dirty="0"/>
              <a:t> de software</a:t>
            </a:r>
          </a:p>
          <a:p>
            <a:r>
              <a:rPr lang="en-US" dirty="0" err="1"/>
              <a:t>Bromas</a:t>
            </a:r>
            <a:r>
              <a:rPr lang="en-US" dirty="0"/>
              <a:t>: </a:t>
            </a:r>
            <a:r>
              <a:rPr lang="en-US" dirty="0" err="1"/>
              <a:t>Algunas</a:t>
            </a:r>
            <a:r>
              <a:rPr lang="en-US" dirty="0"/>
              <a:t> personas </a:t>
            </a:r>
            <a:r>
              <a:rPr lang="en-US" dirty="0" err="1"/>
              <a:t>usan</a:t>
            </a:r>
            <a:r>
              <a:rPr lang="en-US" dirty="0"/>
              <a:t> sus </a:t>
            </a:r>
            <a:r>
              <a:rPr lang="en-US" dirty="0" err="1"/>
              <a:t>comentarios</a:t>
            </a:r>
            <a:r>
              <a:rPr lang="en-US" dirty="0"/>
              <a:t> para ser </a:t>
            </a:r>
            <a:r>
              <a:rPr lang="en-US" dirty="0" err="1"/>
              <a:t>sarcasticos</a:t>
            </a:r>
            <a:r>
              <a:rPr lang="en-US" dirty="0"/>
              <a:t> o </a:t>
            </a:r>
            <a:r>
              <a:rPr lang="en-US" dirty="0" err="1"/>
              <a:t>hacer</a:t>
            </a:r>
            <a:r>
              <a:rPr lang="en-US" dirty="0"/>
              <a:t> </a:t>
            </a:r>
            <a:r>
              <a:rPr lang="en-US" dirty="0" err="1"/>
              <a:t>chistes</a:t>
            </a:r>
            <a:r>
              <a:rPr lang="en-US" dirty="0"/>
              <a:t> al </a:t>
            </a:r>
            <a:r>
              <a:rPr lang="en-US" dirty="0" err="1"/>
              <a:t>respecto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7375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c11bdba-9fd5-4c74-a2c3-830e579caaa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2CEA4716BF0D14985961AA42412BBFF" ma:contentTypeVersion="16" ma:contentTypeDescription="Create a new document." ma:contentTypeScope="" ma:versionID="e2d25109183e026b88b2b43bae624ca7">
  <xsd:schema xmlns:xsd="http://www.w3.org/2001/XMLSchema" xmlns:xs="http://www.w3.org/2001/XMLSchema" xmlns:p="http://schemas.microsoft.com/office/2006/metadata/properties" xmlns:ns3="9c11bdba-9fd5-4c74-a2c3-830e579caaac" xmlns:ns4="dd9f9848-fd7f-4aa8-ba43-7364fe83bd7a" targetNamespace="http://schemas.microsoft.com/office/2006/metadata/properties" ma:root="true" ma:fieldsID="8c7de9a0b9f07e86124cd70a853ad45a" ns3:_="" ns4:_="">
    <xsd:import namespace="9c11bdba-9fd5-4c74-a2c3-830e579caaac"/>
    <xsd:import namespace="dd9f9848-fd7f-4aa8-ba43-7364fe83bd7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SearchProperties" minOccurs="0"/>
                <xsd:element ref="ns3:_activity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11bdba-9fd5-4c74-a2c3-830e579caa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9f9848-fd7f-4aa8-ba43-7364fe83bd7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745660D-FD64-4573-A945-6C9DB5DCEB98}">
  <ds:schemaRefs>
    <ds:schemaRef ds:uri="http://purl.org/dc/elements/1.1/"/>
    <ds:schemaRef ds:uri="9c11bdba-9fd5-4c74-a2c3-830e579caaac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dd9f9848-fd7f-4aa8-ba43-7364fe83bd7a"/>
    <ds:schemaRef ds:uri="http://purl.org/dc/terms/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E9FFEE1-9836-4CE7-AF5D-96A831E351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c11bdba-9fd5-4c74-a2c3-830e579caaac"/>
    <ds:schemaRef ds:uri="dd9f9848-fd7f-4aa8-ba43-7364fe83bd7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EDFB872-30DA-4469-A6F5-639252DBE5B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561</Words>
  <Application>Microsoft Office PowerPoint</Application>
  <PresentationFormat>Panorámica</PresentationFormat>
  <Paragraphs>75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8" baseType="lpstr">
      <vt:lpstr>Aptos</vt:lpstr>
      <vt:lpstr>Aptos Display</vt:lpstr>
      <vt:lpstr>Arial</vt:lpstr>
      <vt:lpstr>Calibri</vt:lpstr>
      <vt:lpstr>Courier New</vt:lpstr>
      <vt:lpstr>Roboto</vt:lpstr>
      <vt:lpstr>Tema de Office</vt:lpstr>
      <vt:lpstr>A Better Way To Picture Atoms </vt:lpstr>
      <vt:lpstr>INTRODUCCIÓN</vt:lpstr>
      <vt:lpstr>Presentación de PowerPoint</vt:lpstr>
      <vt:lpstr>PREGUNTA DE INVESTIGACIÓN</vt:lpstr>
      <vt:lpstr>OBJETIVOS</vt:lpstr>
      <vt:lpstr>METODOLOGÍA</vt:lpstr>
      <vt:lpstr>Presentación de PowerPoint</vt:lpstr>
      <vt:lpstr>Presentación de PowerPoint</vt:lpstr>
      <vt:lpstr>¿Qué podemos ver en los comentarios? (categorias emergentes)</vt:lpstr>
      <vt:lpstr>RESULTADOS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William Andres Gomez Roa</dc:creator>
  <cp:lastModifiedBy>William Andres Gomez Roa</cp:lastModifiedBy>
  <cp:revision>3</cp:revision>
  <dcterms:created xsi:type="dcterms:W3CDTF">2025-03-31T18:30:39Z</dcterms:created>
  <dcterms:modified xsi:type="dcterms:W3CDTF">2025-04-07T18:52:55Z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0x01010002CEA4716BF0D14985961AA42412BBFF</vt:lpwstr>
  </property>
</Properties>
</file>